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5" r:id="rId3"/>
    <p:sldId id="658" r:id="rId4"/>
    <p:sldId id="260" r:id="rId5"/>
    <p:sldId id="659" r:id="rId6"/>
    <p:sldId id="660" r:id="rId7"/>
    <p:sldId id="661" r:id="rId8"/>
    <p:sldId id="663" r:id="rId9"/>
    <p:sldId id="664" r:id="rId10"/>
    <p:sldId id="665" r:id="rId11"/>
    <p:sldId id="666" r:id="rId12"/>
    <p:sldId id="667" r:id="rId13"/>
    <p:sldId id="668" r:id="rId14"/>
    <p:sldId id="669" r:id="rId15"/>
    <p:sldId id="670" r:id="rId16"/>
    <p:sldId id="671" r:id="rId17"/>
    <p:sldId id="672" r:id="rId18"/>
    <p:sldId id="673" r:id="rId19"/>
    <p:sldId id="674" r:id="rId20"/>
    <p:sldId id="675" r:id="rId21"/>
    <p:sldId id="676" r:id="rId22"/>
    <p:sldId id="677" r:id="rId23"/>
    <p:sldId id="678" r:id="rId24"/>
    <p:sldId id="679" r:id="rId25"/>
    <p:sldId id="662" r:id="rId26"/>
    <p:sldId id="680" r:id="rId27"/>
    <p:sldId id="681" r:id="rId28"/>
    <p:sldId id="682" r:id="rId29"/>
    <p:sldId id="267" r:id="rId30"/>
    <p:sldId id="26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737"/>
    <a:srgbClr val="881817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0753" autoAdjust="0"/>
  </p:normalViewPr>
  <p:slideViewPr>
    <p:cSldViewPr snapToGrid="0" snapToObjects="1">
      <p:cViewPr varScale="1">
        <p:scale>
          <a:sx n="100" d="100"/>
          <a:sy n="100" d="100"/>
        </p:scale>
        <p:origin x="13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7CECA-602F-4AA9-A265-3310A95D1FB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B460D-C388-4BFB-AA78-12E9FDED3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7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68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77DC8-0BF5-3A9C-F088-68C2BEA4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3CFA62-C2A3-32EB-93C3-091ACEBE9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A0990-48C2-79C9-3894-B8368C648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6BC06-4786-41FB-19E3-EB550E036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4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230A-FAC7-DE05-DD98-18AB61E0E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46763F-47D7-C0A9-6322-1413A9576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12525-4402-4826-A101-A8A458CCF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FA40D-47BA-D8F3-5906-70F2B4A80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46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EEDE8-E776-DEB1-5383-DF6135077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7ECA7-C623-B456-438B-4BDF5F2A0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A1AD7-827D-0A3C-4719-3D7366C92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Used for all dot product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Sometime more accurate, sometime light-weight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9F9D8-9FBA-8088-8F5E-AAF360E24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01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D73A-4474-67AD-1007-6A27DAD2E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49865-BBF4-7C82-755E-6D428627F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AEEBF-5ECC-1CFA-D498-4D8BC12DF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1FFC4-6C31-C18A-1332-77E6F7C3CE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5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4B8A4-F7E4-5E85-95F3-3B7E3892F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E0F87-6650-6A18-09DE-442C171F8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7CD0A-77CF-DC6F-F4D7-C34841C96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2F354-1E4D-53AF-B5E7-BE3563708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8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2958E-D02F-B858-7915-4E4AF788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AD071-F8B2-27C0-2E81-30AF8C8DD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96F66-37FA-F4C8-3179-521AD8827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8721E-A862-D4A2-8632-F5B05CB23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32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78AFA-1A1E-5CC8-B3C4-A1C168AF5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D9610-1425-22B2-12D9-0B3D79212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C3037-520E-CC0D-AB8A-681E2EA54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58C5A-005E-8614-0771-C9ED574A0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80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7D84F-7548-72DF-F03D-C9B895DB0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32075-0344-B3EF-F825-5F77D2CD8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4D3F6C-E40F-ADA4-9255-857AE6D84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B00C3-7CE4-14F1-5F34-C8F5EEA86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41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D4F95-1BA5-3229-ED31-65300688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0765E-A868-E730-B6A0-D0B1035C3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C9E37-4ECF-9CBB-BC65-41519DFA3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6C5D6-4E01-554D-8FE9-28BF15CB5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57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0B6AB-0D7A-5AA9-0F70-CDF1BCA68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58DCF4-1113-664D-A339-E7EACFF3F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8E68E-B04C-31DA-8120-508DE17B3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08621-6515-7AA4-3E80-EE0C8EE1C9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4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Attention weight matrix is dynamically changing depending on input sequence as well as different self-attention heads.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Attention sparsity </a:t>
            </a:r>
            <a:r>
              <a:rPr lang="en-US" dirty="0">
                <a:sym typeface="Wingdings" panose="05000000000000000000" pitchFamily="2" charset="2"/>
              </a:rPr>
              <a:t> Dynamic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03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5DB30-E38C-191A-7DCE-90A36528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ED7F6-82AD-D55E-9BF4-4849C0274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04CF4-D19D-64C6-33F3-2B4301FCE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81D26-BA24-17B3-5F90-6A6B262B2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9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 V100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2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F7E7F-04E7-0DE3-813E-F44480624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6BE96-EFFE-42AF-873E-EBFE98D52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AA97D1-A94C-7CD5-1D78-83885FB6C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 V100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1B870-85EA-A076-39D8-DF7669A12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74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3A92E-0388-D0F1-4ECD-6005D640C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EAEF67-D2DC-3227-DDBA-A9E2D1EC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8292B-3980-4CE6-D2AB-B05249E06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 V100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CA602-EF1F-1E51-4FB8-C78F7C930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93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FF68C-83E7-E535-D719-8F931CB6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C519D1-DB94-4F5F-A514-A42B022FF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A9F15D-A5B9-B64A-A8AA-875E0EEFC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 V100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B27C4-3747-CD07-4B8B-09874FFC6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76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70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9F424-D46D-95C4-A369-8E727B0AA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5BBC2-4F72-5CAF-0113-54367E446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F0204-7C1E-95F2-F1D8-7B5DD979C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Compute and prune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Redundancy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FD67B-E1E7-1516-9A25-34645086F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1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92553-1762-79FA-0E0A-FE108918F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F6E0E-331E-5868-0B44-4E8562DFA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8E770-2FB0-EB2E-E27F-537176738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6C840-B350-7194-0E4C-5D8DF4BBA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9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F6F5-BDDA-63DC-9C8F-C55642A3D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338B87-E76E-4F25-0BC6-96642CE31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7DA6A4-2840-FF0E-194F-491315429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C217E-B43D-BC98-CEA2-F4533D436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9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F3754-D9FE-5A83-0E28-F2554F39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96028A-6925-5FC2-E54F-428DDCDD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19F40-DEF8-083D-5808-44C742429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 Dense-Dense Matrix Multiplication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Sparse </a:t>
            </a:r>
            <a:r>
              <a:rPr lang="en-US" dirty="0" err="1"/>
              <a:t>Softmax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Sparse Matrix-Matrix Multiplication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29D9A-2E4C-180B-6828-63870A647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51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4313-6820-C35D-9C65-F40210B9A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40D6A-82A7-B465-EFC0-E1AC8BE15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AC89E-B098-1822-90EC-BFCB0DEB7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9966-71BF-A968-D05C-662498161F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46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B5C5F-B0B0-EBDD-C8AD-F5DAE3E4D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8EA8E-8ED0-F9F6-0FC0-A2635E371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6C3B6A-3E01-A244-339E-528B555EB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Random projection, to reduce feature implement light weight detection network to obtain estimated attention scores.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94B5-59F9-8E3A-4D60-D91B15811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7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FA80-5A08-564A-0D0E-3AF316A7F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B9FF0-D884-3967-3B0F-9A748C9C9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A53E7-2674-3E30-15F1-3E3554074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L_model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end-to-end model prediction loss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Lmse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mean square error between approx. attention score and actual attention score.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Lambda is hyperparameter to control the two loss.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E4B75-1205-4654-461C-E8BBF29B1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460D-C388-4BFB-AA78-12E9FDED32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4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8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0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1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9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1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9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DDB2-5F65-7F43-A7EF-90F87641C2B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4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59" y="57133"/>
            <a:ext cx="3327341" cy="108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87350-881A-1147-8D30-66F8BFAB5A6A}"/>
              </a:ext>
            </a:extLst>
          </p:cNvPr>
          <p:cNvSpPr txBox="1"/>
          <p:nvPr/>
        </p:nvSpPr>
        <p:spPr>
          <a:xfrm>
            <a:off x="1167372" y="4320021"/>
            <a:ext cx="7033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9000" algn="ctr"/>
            <a:r>
              <a:rPr lang="en-US" sz="2400" b="0" i="0" u="none" strike="noStrike" baseline="0" dirty="0">
                <a:latin typeface="Gill Sans MT" panose="020B0502020104020203" pitchFamily="34" charset="0"/>
              </a:rPr>
              <a:t>Presented By: Alan Devkota</a:t>
            </a:r>
          </a:p>
          <a:p>
            <a:pPr marR="19000" algn="ctr"/>
            <a:r>
              <a:rPr lang="en-US" sz="2400" b="1" i="0" u="none" strike="noStrike" baseline="0" dirty="0">
                <a:latin typeface="Gill Sans MT" panose="020B0502020104020203" pitchFamily="34" charset="0"/>
              </a:rPr>
              <a:t>ECE 601</a:t>
            </a:r>
          </a:p>
          <a:p>
            <a:pPr marR="19000" algn="ctr"/>
            <a:r>
              <a:rPr lang="en-US" sz="2400" b="0" i="0" u="none" strike="noStrike" baseline="0" dirty="0">
                <a:latin typeface="Gill Sans MT" panose="020B0502020104020203" pitchFamily="34" charset="0"/>
              </a:rPr>
              <a:t>Feb 15,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48DB5D-760A-3730-B40C-E609CB825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525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771A41F-A0BD-ABF6-3193-961D8742C61B}"/>
              </a:ext>
            </a:extLst>
          </p:cNvPr>
          <p:cNvSpPr txBox="1"/>
          <p:nvPr/>
        </p:nvSpPr>
        <p:spPr>
          <a:xfrm>
            <a:off x="1637106" y="5602553"/>
            <a:ext cx="6094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ECE, University of Houston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Houston, TX, USA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7C3B6A-4A1E-A67E-B427-92919A42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1444739"/>
            <a:ext cx="8088406" cy="26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02A9-8EAA-F904-E9B9-18476B058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E9FEB8-380D-6E4F-A418-CCA489EE7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34" y="1422995"/>
            <a:ext cx="6007432" cy="3428405"/>
          </a:xfrm>
          <a:prstGeom prst="rect">
            <a:avLst/>
          </a:prstGeom>
        </p:spPr>
      </p:pic>
      <p:pic>
        <p:nvPicPr>
          <p:cNvPr id="7" name="Picture 6" descr="BauerUH_secondary white.eps">
            <a:extLst>
              <a:ext uri="{FF2B5EF4-FFF2-40B4-BE49-F238E27FC236}">
                <a16:creationId xmlns:a16="http://schemas.microsoft.com/office/drawing/2014/main" id="{58D6DDEB-7E9E-1C09-8D58-014BEF774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C7751-C038-0136-A504-E7735B167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24D1CA1-C743-6FEA-077D-FA58864BEB37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Hardware Challenges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2C1797-48BE-9C6A-4A94-FEB1FC165A1D}"/>
              </a:ext>
            </a:extLst>
          </p:cNvPr>
          <p:cNvSpPr txBox="1">
            <a:spLocks/>
          </p:cNvSpPr>
          <p:nvPr/>
        </p:nvSpPr>
        <p:spPr>
          <a:xfrm>
            <a:off x="82550" y="567028"/>
            <a:ext cx="4895850" cy="5001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Should support both detection and execution</a:t>
            </a:r>
          </a:p>
          <a:p>
            <a:pPr marL="800100" lvl="1" indent="-342900" fontAlgn="base"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 projection</a:t>
            </a:r>
          </a:p>
          <a:p>
            <a:pPr marL="800100" lvl="1" indent="-342900" fontAlgn="base"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Quantization/ dequantization</a:t>
            </a:r>
          </a:p>
          <a:p>
            <a:pPr marL="800100" lvl="1" indent="-342900" fontAlgn="base"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Multi-precision computation</a:t>
            </a:r>
          </a:p>
          <a:p>
            <a:pPr marL="342900" indent="-342900" fontAlgn="base"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Should support sparse attention computation</a:t>
            </a:r>
          </a:p>
          <a:p>
            <a:pPr marL="800100" lvl="1" indent="-342900" fontAlgn="base"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SpMM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800100" lvl="1" indent="-342900" fontAlgn="base"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SDDMM</a:t>
            </a:r>
          </a:p>
          <a:p>
            <a:pPr marL="800100" lvl="1" indent="-342900" fontAlgn="base"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Sparse </a:t>
            </a:r>
            <a:r>
              <a:rPr lang="en-US" altLang="zh-CN" sz="16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Softmax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fontAlgn="base"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08F33-849D-8425-6C86-82325F868E03}"/>
              </a:ext>
            </a:extLst>
          </p:cNvPr>
          <p:cNvSpPr txBox="1"/>
          <p:nvPr/>
        </p:nvSpPr>
        <p:spPr>
          <a:xfrm>
            <a:off x="1104900" y="5003800"/>
            <a:ext cx="474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However, some of the sparse operators are difficult to accelerate on GPU, so they have proposed customized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38325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12FE9-BFDE-1AFE-7285-3191B272F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>
            <a:extLst>
              <a:ext uri="{FF2B5EF4-FFF2-40B4-BE49-F238E27FC236}">
                <a16:creationId xmlns:a16="http://schemas.microsoft.com/office/drawing/2014/main" id="{2BA5863C-4388-FC5F-F13B-7DB402F79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6CA70-798A-414A-E483-796746B09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1452ECB-37DE-D3B6-B0C1-047479F03CEB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Solution: DOTA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E70FA-080C-4CAB-690A-E4424C3B0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93" y="3019502"/>
            <a:ext cx="6700682" cy="30826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2D7AC7-63D8-FFC4-D80C-87BD4B32488D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2247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Proposed top-down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Software-hardware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 design</a:t>
            </a:r>
          </a:p>
          <a:p>
            <a:pPr marL="800100" lvl="1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 software side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Lightweight detection n/w along with optimization of transformer model</a:t>
            </a:r>
          </a:p>
          <a:p>
            <a:pPr marL="800100" lvl="1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Hardware side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Different accelerator (on top of it workload partition, token-parallel Dataflow, and computation reordering)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25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0AB5A-ACED-3420-558D-BB3117209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>
            <a:extLst>
              <a:ext uri="{FF2B5EF4-FFF2-40B4-BE49-F238E27FC236}">
                <a16:creationId xmlns:a16="http://schemas.microsoft.com/office/drawing/2014/main" id="{5E76CD20-FE2C-547B-96B5-3207E7008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1B6373-E413-CCD9-5A5E-0BD20C56D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8CD950-D32E-AB79-52CC-955115F4D45F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DOTA: Dynamic Sparse Attention Algorithm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4313DA-DC02-02EF-9BF5-0ED4E490BFB6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2247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 a lightweight detection n/w to help detect the weak/important connection</a:t>
            </a:r>
          </a:p>
          <a:p>
            <a:pPr marL="800100" lvl="1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 precision and low dimension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B3897-D35A-92BB-3CB7-950CA56DC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" y="1546857"/>
            <a:ext cx="5676900" cy="2364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43D73-E5AF-2F55-A137-AA879C132429}"/>
              </a:ext>
            </a:extLst>
          </p:cNvPr>
          <p:cNvSpPr txBox="1"/>
          <p:nvPr/>
        </p:nvSpPr>
        <p:spPr>
          <a:xfrm>
            <a:off x="82550" y="4666218"/>
            <a:ext cx="531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approx. attention weight using expression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3CDC98-5D1A-7F10-5221-FB35A20B3A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85" b="1"/>
          <a:stretch/>
        </p:blipFill>
        <p:spPr>
          <a:xfrm>
            <a:off x="5054600" y="4666218"/>
            <a:ext cx="2037426" cy="429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BC07B-5B7F-083C-8543-3E363DA3097B}"/>
              </a:ext>
            </a:extLst>
          </p:cNvPr>
          <p:cNvSpPr txBox="1"/>
          <p:nvPr/>
        </p:nvSpPr>
        <p:spPr>
          <a:xfrm>
            <a:off x="82550" y="5171981"/>
            <a:ext cx="339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 is sparse random projection and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75DD62-2C2B-9AC9-E1C6-D9E8BE1D2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015" y="5159743"/>
            <a:ext cx="1124008" cy="330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9B1344-7106-76A6-63B0-0B47C027DC66}"/>
              </a:ext>
            </a:extLst>
          </p:cNvPr>
          <p:cNvSpPr txBox="1"/>
          <p:nvPr/>
        </p:nvSpPr>
        <p:spPr>
          <a:xfrm>
            <a:off x="4541404" y="5140185"/>
            <a:ext cx="456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denote approx. weights for keys and queries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277F5-3F6F-3664-744A-383B74785B6F}"/>
              </a:ext>
            </a:extLst>
          </p:cNvPr>
          <p:cNvSpPr txBox="1"/>
          <p:nvPr/>
        </p:nvSpPr>
        <p:spPr>
          <a:xfrm>
            <a:off x="222250" y="5765800"/>
            <a:ext cx="67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54781-3E44-AEA8-E04F-B9AC483180AC}"/>
              </a:ext>
            </a:extLst>
          </p:cNvPr>
          <p:cNvSpPr txBox="1"/>
          <p:nvPr/>
        </p:nvSpPr>
        <p:spPr>
          <a:xfrm>
            <a:off x="1052925" y="5751833"/>
            <a:ext cx="443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preserve or discard the attention scores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30C19-6213-D1E2-5ECC-43F4737B9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1" t="8932" r="92015" b="20755"/>
          <a:stretch/>
        </p:blipFill>
        <p:spPr>
          <a:xfrm>
            <a:off x="865862" y="5731813"/>
            <a:ext cx="18706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3A4F6-BED0-7C6C-D69B-C5AADB52E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117FAA-167F-12CD-FECF-73C516290482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DOTA: Dynamic Sparse Attention Algorithm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5649B3-E7EC-8FE5-37C7-66DFA4CFC31F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9454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Joint optimization of detector and transformer model to ensure detection accuracy and final model accuracy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68036-DDF6-D155-E438-4640CA04B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74" y="1696702"/>
            <a:ext cx="5545575" cy="4077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EEDFEC-CF6A-1A8F-A8E3-32A5F352A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5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E6533-4B1A-F5FF-E1E3-8A7EC861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2F23D14-7AE6-00D4-B6B7-07B2CB3E3A65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DOTA Accelerator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87506-8099-1A50-FDAF-C597EED8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690"/>
            <a:ext cx="9144000" cy="47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0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9135B-1276-BCE6-1AA9-C48B5D1E9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50A299-8C32-7256-9B37-B2E48B0840AC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Compute Lane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416C66-6FCA-E96B-633A-D6279A41E68E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296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Reconfigurable Matrix Multiplication Unit – Multi-precision computation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SRAM Buffer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Multi-Function Unit – Adder tree for random projection, (De)Quantization Unit, Exp/Div for </a:t>
            </a:r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Softmax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function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Detector – Attention Detection, Hardware-level sparse computation scheduling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662C7-9985-7BE6-4646-A8432DE3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34" y="2892328"/>
            <a:ext cx="5493032" cy="3753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E5013-A4AA-D905-D63E-EFCC86007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76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D614A-35B1-5FBC-162A-068929E6E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52232B-1E10-E526-04E8-DD853A788DFF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Reconfigurable MMU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D0D7-2FEC-B46B-282B-60CA5C2B9EB4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296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2D PE array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One PE architecture, row-wise reconfigurable precision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A4D58-2CE1-4AAD-1A23-377BE497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328B0-8678-B430-1E64-AF10FD512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89" y="1771567"/>
            <a:ext cx="6274122" cy="32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8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055A3-46EF-7FBD-C7D8-91D92D72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C9C317-30BC-CE4E-A5E8-EC271A161380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Token-Parallel Sparse Attention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4A1039-5DCA-5384-39CB-F93B1A7020D9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42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Naïve way – compute the output matrix row by row, from left to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6EC6B-6F91-059B-974B-4D4BAB45A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6D7F3D-0EBB-E34C-8F02-DE608BAF6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8734"/>
            <a:ext cx="9144000" cy="33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16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8703-9937-D367-3B0C-B9903F00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388578C-6099-D70D-C1C9-4177E8CE478F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Token-Parallel Sparse Attention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0E8FBB-FE59-EB7D-92A7-629887540F46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42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Naïve way – compute the output matrix row by row, from left to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ACE9F-099A-0DA0-F939-B2BA7A9A8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C1AF5-2B7A-54F0-0200-D3A789035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1206"/>
            <a:ext cx="9144000" cy="34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9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C0F96-224F-3A37-C798-B6B545677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F2EC5A-7EB6-722A-8C35-B1F69D0B2EC6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Token-Parallel Sparse Attention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BB4FE0-FB6B-D19A-5233-45CAC58040F7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42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Naïve way – compute the output matrix row by row, from left to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EE16B-46B3-E711-2C19-4D2DC0BF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87F075-7917-3156-F40C-D8CD3CF4C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1347"/>
            <a:ext cx="9144000" cy="311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6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9E794B0-A80C-CACF-8B6F-5781E6054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3731" y="1474301"/>
            <a:ext cx="3148676" cy="4872100"/>
          </a:xfrm>
        </p:spPr>
      </p:pic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76141" y="121726"/>
            <a:ext cx="7053926" cy="621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Transformer Neural Network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F5CE9C-710F-2C99-8D5F-8C6EC2DAEB78}"/>
              </a:ext>
            </a:extLst>
          </p:cNvPr>
          <p:cNvGrpSpPr/>
          <p:nvPr/>
        </p:nvGrpSpPr>
        <p:grpSpPr>
          <a:xfrm>
            <a:off x="3279362" y="3283247"/>
            <a:ext cx="5888914" cy="1216903"/>
            <a:chOff x="2891276" y="2652317"/>
            <a:chExt cx="5888914" cy="12169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9F5B17-6023-5D24-1A17-9426CF84B2AE}"/>
                </a:ext>
              </a:extLst>
            </p:cNvPr>
            <p:cNvSpPr txBox="1"/>
            <p:nvPr/>
          </p:nvSpPr>
          <p:spPr>
            <a:xfrm>
              <a:off x="2891276" y="3499888"/>
              <a:ext cx="1664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Self-Attention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C7656D-750B-2148-0CD8-0A248D9105FA}"/>
                </a:ext>
              </a:extLst>
            </p:cNvPr>
            <p:cNvSpPr txBox="1"/>
            <p:nvPr/>
          </p:nvSpPr>
          <p:spPr>
            <a:xfrm>
              <a:off x="7115739" y="3468868"/>
              <a:ext cx="1664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Self-Attention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948C1F-1D8A-2D68-6819-AA683B49BD4C}"/>
                </a:ext>
              </a:extLst>
            </p:cNvPr>
            <p:cNvSpPr txBox="1"/>
            <p:nvPr/>
          </p:nvSpPr>
          <p:spPr>
            <a:xfrm>
              <a:off x="7091463" y="2652317"/>
              <a:ext cx="1664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Cross-Attention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5040E0A-F6AE-F7DD-0E5F-3E5250036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014" y="3684554"/>
              <a:ext cx="451586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8C496FC-8E0C-E30B-ED89-A03D409DB4B0}"/>
                </a:ext>
              </a:extLst>
            </p:cNvPr>
            <p:cNvCxnSpPr>
              <a:cxnSpLocks/>
            </p:cNvCxnSpPr>
            <p:nvPr/>
          </p:nvCxnSpPr>
          <p:spPr>
            <a:xfrm>
              <a:off x="6629400" y="3684554"/>
              <a:ext cx="486339" cy="0"/>
            </a:xfrm>
            <a:prstGeom prst="straightConnector1">
              <a:avLst/>
            </a:prstGeom>
            <a:ln w="952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82BF37-2395-F794-3359-041A2A4D48AB}"/>
                </a:ext>
              </a:extLst>
            </p:cNvPr>
            <p:cNvCxnSpPr>
              <a:cxnSpLocks/>
            </p:cNvCxnSpPr>
            <p:nvPr/>
          </p:nvCxnSpPr>
          <p:spPr>
            <a:xfrm>
              <a:off x="6629400" y="2819400"/>
              <a:ext cx="532664" cy="0"/>
            </a:xfrm>
            <a:prstGeom prst="straightConnector1">
              <a:avLst/>
            </a:prstGeom>
            <a:ln w="952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82B4171-1ACC-48A8-1133-EF372461C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384" y="71744"/>
            <a:ext cx="2660475" cy="14823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09B6B8-81D0-32D5-DBDF-4B0C7077F8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503"/>
          <a:stretch/>
        </p:blipFill>
        <p:spPr>
          <a:xfrm>
            <a:off x="76141" y="674502"/>
            <a:ext cx="4393451" cy="34985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0C18B25-0728-1F0A-FDC0-9B8BEF0533F8}"/>
              </a:ext>
            </a:extLst>
          </p:cNvPr>
          <p:cNvSpPr txBox="1"/>
          <p:nvPr/>
        </p:nvSpPr>
        <p:spPr>
          <a:xfrm>
            <a:off x="103988" y="4428761"/>
            <a:ext cx="40457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Model: </a:t>
            </a:r>
            <a:r>
              <a:rPr lang="en-US" dirty="0"/>
              <a:t>Stack of encoder/ decoder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Usually 3-Stage processing</a:t>
            </a:r>
            <a:r>
              <a:rPr lang="en-US" dirty="0"/>
              <a:t> procedure: Linear transformation, Multi-head Attention and Feed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Structure: </a:t>
            </a:r>
            <a:r>
              <a:rPr lang="en-US" b="1" dirty="0"/>
              <a:t>Self-attention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3105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5580A-37BA-EE5A-BD7F-5B6659C73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3FCB9E9-C981-4612-B64E-0FEF65D42376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Token-Parallel Sparse Attention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ADE7D0-BBC8-CA33-D605-403534365C5B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42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Naïve way – compute the output matrix row by row, from left to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CFE38-6CFB-6B41-8964-21E896C1E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9D5F0-8AE8-858D-B3C0-B654957C6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2716"/>
            <a:ext cx="9144000" cy="309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51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2048B-3CCE-FED5-D94D-236DBE94A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19F7793-BA20-3E94-CB4B-853460906E3C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Token-Parallel Sparse Attention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9ADF6B-FDA1-CF88-1247-46CE00F3A315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42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Naïve way – compute the output matrix row by row, from left to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F76F5-DE9E-8BFC-DE9D-F4E771A7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48863-087F-C033-0DB2-56C20426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9314"/>
            <a:ext cx="9144000" cy="299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92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6756-A10C-4BBB-871F-98446E6B8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14DC78-5904-A3F6-4094-4BCD033F9B0D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Token-Parallel Sparse Attention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FE4E5A-9177-6178-BB34-9C46394D9AB6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42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Utilize sparsity, compute output matrix in group of rows, each row from left to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40810-8992-E07F-49BF-BF7D66F3F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61DA5-88D3-18F8-3A6C-E970E8B14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8156"/>
            <a:ext cx="9144000" cy="29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0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E323-39F3-3A00-7880-B1EEC1763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98E869-FA92-4D29-A8AA-21944ADB3C78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Token-Parallel Sparse Attention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084CFB-4822-FE9A-E382-2D028CAAE3B1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42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Utilize sparsity, compute output matrix in group of rows, each row from left to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253E2-1D01-A4B9-94DF-A3EC7403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3FAB97-94D8-54A6-0043-993A5541A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2612"/>
            <a:ext cx="9144000" cy="27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25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7F137-E2FA-B60C-AB8B-890CA60AF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033CD0-EF5B-D6F2-226B-E56687F14B0C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Token-Parallel Sparse Attention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C47FFC-EE33-C872-918E-19F9BF3E7A60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424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Utilize sparsity, compute output matrix in group of rows, each row from left to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18A57-D695-ED92-14F7-CE7B7EE7D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D9500-3E9B-BD4C-61BC-C966E469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4119"/>
            <a:ext cx="9144000" cy="244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5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DF455-CA5B-93CC-A426-70ED06262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032" y="1250950"/>
            <a:ext cx="5980736" cy="452596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3119E24-5566-225D-39B1-6AA98C52304F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Hardware Configuration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7DA31-5CD0-0AC9-0E11-FB75CADC1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98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D4B31-C91F-E20A-0D83-447B550AB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918C9C-DA5B-5163-0EA7-3DED76F15467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Evaluation: Model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08D42-0098-BE11-4F3A-8D1596EF9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C1354B-5B48-E24C-4DF0-BD963BD4A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1339" y="2401134"/>
            <a:ext cx="8597900" cy="2411204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C91A75-88FC-4B06-9FD8-350394F412A6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144000" cy="983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Comparable accuracy with dense models under 90-95% sparsity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Much better accuracy-sparsity trade-off than prior art (ELSA)</a:t>
            </a:r>
          </a:p>
        </p:txBody>
      </p:sp>
    </p:spTree>
    <p:extLst>
      <p:ext uri="{BB962C8B-B14F-4D97-AF65-F5344CB8AC3E}">
        <p14:creationId xmlns:p14="http://schemas.microsoft.com/office/powerpoint/2010/main" val="1333907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86064-959C-1536-0146-E56C2F941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861903-75A7-E26F-6C51-666BF316C5B0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Evaluation: Speedup and Latency Breakdown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19227-47ED-5351-D3AB-1475F0538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77EF30C-1F90-2AE4-6267-2E9802E1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1118125"/>
            <a:ext cx="8229600" cy="29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51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417C9-9CF6-CFD7-DDD8-604366617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156D3E-C130-11C9-BA61-F9EE5EFE58A4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Evaluation: Energy 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5DB8A-9CC4-CE39-E5DD-D9787C5CE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82870-DD54-7B39-4DCA-F1E337D6B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7026" y="1454150"/>
            <a:ext cx="7556864" cy="3856915"/>
          </a:xfrm>
        </p:spPr>
      </p:pic>
    </p:spTree>
    <p:extLst>
      <p:ext uri="{BB962C8B-B14F-4D97-AF65-F5344CB8AC3E}">
        <p14:creationId xmlns:p14="http://schemas.microsoft.com/office/powerpoint/2010/main" val="116042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99374" y="123093"/>
            <a:ext cx="8545251" cy="87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0297-BC7D-E219-5C8E-50FE13224094}"/>
              </a:ext>
            </a:extLst>
          </p:cNvPr>
          <p:cNvSpPr txBox="1">
            <a:spLocks/>
          </p:cNvSpPr>
          <p:nvPr/>
        </p:nvSpPr>
        <p:spPr>
          <a:xfrm>
            <a:off x="675248" y="989084"/>
            <a:ext cx="7793502" cy="4879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/>
              <a:t>Proposed way to leverage </a:t>
            </a:r>
            <a:r>
              <a:rPr lang="en-US" sz="2000" b="1" dirty="0"/>
              <a:t>weak attention connection </a:t>
            </a:r>
            <a:r>
              <a:rPr lang="en-US" sz="2000" dirty="0"/>
              <a:t>to reduce cost of self-attention mechanism</a:t>
            </a:r>
            <a:endParaRPr lang="en-US" sz="2000" dirty="0">
              <a:ea typeface="+mn-ea"/>
              <a:cs typeface="+mn-cs"/>
            </a:endParaRP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/>
              <a:t>Light weight detection network and joint optimization</a:t>
            </a:r>
            <a:endParaRPr lang="en-US" sz="2000" dirty="0">
              <a:ea typeface="+mn-ea"/>
              <a:cs typeface="+mn-cs"/>
            </a:endParaRP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ea typeface="+mn-ea"/>
                <a:cs typeface="+mn-cs"/>
              </a:rPr>
              <a:t>Unified hardware-software co-design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/>
              <a:t>Speedup, energy-efficient with negligible accuracy degradation</a:t>
            </a:r>
            <a:endParaRPr lang="en-US" altLang="zh-CN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6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7BD83-2BDD-0EFB-F23F-D71730FE5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>
            <a:extLst>
              <a:ext uri="{FF2B5EF4-FFF2-40B4-BE49-F238E27FC236}">
                <a16:creationId xmlns:a16="http://schemas.microsoft.com/office/drawing/2014/main" id="{A1166590-2242-EADD-7DF0-BA991299C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CD7519-1F9D-C121-D80B-0EA904AC9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9DCCB3-57DE-8811-3EC9-0FE3CF126070}"/>
              </a:ext>
            </a:extLst>
          </p:cNvPr>
          <p:cNvSpPr>
            <a:spLocks noGrp="1"/>
          </p:cNvSpPr>
          <p:nvPr/>
        </p:nvSpPr>
        <p:spPr>
          <a:xfrm>
            <a:off x="-66115" y="150559"/>
            <a:ext cx="6013343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Self-Attention Mechanism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BA56E1-5C8A-A97D-7313-0363025AE4BE}"/>
              </a:ext>
            </a:extLst>
          </p:cNvPr>
          <p:cNvSpPr txBox="1">
            <a:spLocks/>
          </p:cNvSpPr>
          <p:nvPr/>
        </p:nvSpPr>
        <p:spPr>
          <a:xfrm>
            <a:off x="137084" y="711045"/>
            <a:ext cx="4168215" cy="5655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Self-Attention can be understood from a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graph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perspective.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Each token in the sequence could be regarded as a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vertex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Each directed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edge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represents the attention connection from vertex a to b, and edge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represents attention weight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 can update each vertex’s feature by aggregating the information from its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neighbors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77D81B-4D03-7373-4B61-252171633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78" r="19265" b="53108"/>
          <a:stretch/>
        </p:blipFill>
        <p:spPr>
          <a:xfrm>
            <a:off x="4392856" y="957947"/>
            <a:ext cx="4293943" cy="2153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D134FA-6FED-FE24-BBD6-8420C9216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69" y="5193348"/>
            <a:ext cx="5939131" cy="953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0F9DB3-5EDD-2768-7F8B-8F99F896616C}"/>
              </a:ext>
            </a:extLst>
          </p:cNvPr>
          <p:cNvSpPr txBox="1"/>
          <p:nvPr/>
        </p:nvSpPr>
        <p:spPr>
          <a:xfrm>
            <a:off x="5086351" y="3931802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I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tx2"/>
                </a:solidFill>
              </a:rPr>
              <a:t>like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00B050"/>
                </a:solidFill>
              </a:rPr>
              <a:t>ECE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3737"/>
                </a:solidFill>
              </a:rPr>
              <a:t>Seminar</a:t>
            </a:r>
          </a:p>
        </p:txBody>
      </p:sp>
    </p:spTree>
    <p:extLst>
      <p:ext uri="{BB962C8B-B14F-4D97-AF65-F5344CB8AC3E}">
        <p14:creationId xmlns:p14="http://schemas.microsoft.com/office/powerpoint/2010/main" val="1037948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822D4-A56C-DB30-834E-CFD92D212980}"/>
              </a:ext>
            </a:extLst>
          </p:cNvPr>
          <p:cNvSpPr>
            <a:spLocks noGrp="1"/>
          </p:cNvSpPr>
          <p:nvPr/>
        </p:nvSpPr>
        <p:spPr>
          <a:xfrm>
            <a:off x="2993571" y="3104962"/>
            <a:ext cx="3156857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140D4-FAA5-037B-D246-744ADED0BC08}"/>
              </a:ext>
            </a:extLst>
          </p:cNvPr>
          <p:cNvSpPr txBox="1"/>
          <p:nvPr/>
        </p:nvSpPr>
        <p:spPr>
          <a:xfrm>
            <a:off x="211015" y="1875600"/>
            <a:ext cx="88063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baseline="0" dirty="0">
                <a:solidFill>
                  <a:srgbClr val="000000"/>
                </a:solidFill>
                <a:latin typeface="CMSSBX10"/>
              </a:rPr>
              <a:t>Thank you for your attention!</a:t>
            </a:r>
          </a:p>
          <a:p>
            <a:pPr algn="ctr"/>
            <a:r>
              <a:rPr lang="en-US" sz="2400" b="0" i="0" u="none" strike="noStrike" baseline="0" dirty="0">
                <a:solidFill>
                  <a:srgbClr val="000000"/>
                </a:solidFill>
                <a:latin typeface="CMSSBX10"/>
              </a:rPr>
              <a:t>Questions ??</a:t>
            </a:r>
          </a:p>
          <a:p>
            <a:pPr algn="ctr"/>
            <a:r>
              <a:rPr lang="en-US" sz="2400" b="0" i="0" u="none" strike="noStrike" baseline="0" dirty="0">
                <a:solidFill>
                  <a:srgbClr val="FF0000"/>
                </a:solidFill>
                <a:latin typeface="CMSSBX10"/>
              </a:rPr>
              <a:t>adevkota2@uh.edu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477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5BD335-A0C2-BBC5-A5B7-73611F2F00B0}"/>
              </a:ext>
            </a:extLst>
          </p:cNvPr>
          <p:cNvSpPr>
            <a:spLocks noGrp="1"/>
          </p:cNvSpPr>
          <p:nvPr/>
        </p:nvSpPr>
        <p:spPr>
          <a:xfrm>
            <a:off x="2333171" y="25326"/>
            <a:ext cx="3953435" cy="846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Motivation</a:t>
            </a:r>
            <a:endParaRPr lang="en-US" sz="3600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31A61-8D99-7A2D-4DD8-3023555F0CF0}"/>
              </a:ext>
            </a:extLst>
          </p:cNvPr>
          <p:cNvSpPr txBox="1"/>
          <p:nvPr/>
        </p:nvSpPr>
        <p:spPr>
          <a:xfrm>
            <a:off x="228600" y="761572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Self-Attention Cost</a:t>
            </a:r>
            <a:endParaRPr lang="en-US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983482-D452-1BB1-AB04-F60E47A5BED0}"/>
              </a:ext>
            </a:extLst>
          </p:cNvPr>
          <p:cNvSpPr txBox="1">
            <a:spLocks/>
          </p:cNvSpPr>
          <p:nvPr/>
        </p:nvSpPr>
        <p:spPr>
          <a:xfrm>
            <a:off x="229524" y="1289753"/>
            <a:ext cx="8685876" cy="1990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Quadratically scaled complexity of self-attention  Bottleneck of executing long sequences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&gt;73%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of total execution time with a sequence length of 4096,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8.65GB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peak memory usage under 32-bit floating point operation</a:t>
            </a: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Therefore, it is critical to reduce the cost of self-attention blocks.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2F1999-6C08-0925-D9AA-0E08B2487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4" y="3531513"/>
            <a:ext cx="6958055" cy="25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60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5EE9A-0E1A-D6AA-FA97-5E6915A72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>
            <a:extLst>
              <a:ext uri="{FF2B5EF4-FFF2-40B4-BE49-F238E27FC236}">
                <a16:creationId xmlns:a16="http://schemas.microsoft.com/office/drawing/2014/main" id="{7F9D80DB-ECE5-7014-CECC-C0ED5DD70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3E17A-79BA-B3D5-80B1-4455826CE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6DA7AA-D821-823B-7FB7-415707D32B30}"/>
              </a:ext>
            </a:extLst>
          </p:cNvPr>
          <p:cNvSpPr>
            <a:spLocks noGrp="1"/>
          </p:cNvSpPr>
          <p:nvPr/>
        </p:nvSpPr>
        <p:spPr>
          <a:xfrm>
            <a:off x="2993571" y="347695"/>
            <a:ext cx="3156857" cy="64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Motivation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306F80-7E5C-3CDC-821E-FA79D027FE29}"/>
              </a:ext>
            </a:extLst>
          </p:cNvPr>
          <p:cNvSpPr txBox="1">
            <a:spLocks/>
          </p:cNvSpPr>
          <p:nvPr/>
        </p:nvSpPr>
        <p:spPr>
          <a:xfrm>
            <a:off x="4572000" y="839772"/>
            <a:ext cx="4495539" cy="4774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Repetition of the value “0” in weight or activations allows elimination of unnecessary computations. 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Although GPUs are highly optimized in non-sparse dense matrix multiplication, they may not be efficient in reaping the full benefits of sparse matrix multiplication</a:t>
            </a: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layers of a neural network exhibit sparsity in unique ways, which necessitates specialized hardware due to variations in the computation nature.</a:t>
            </a: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D2BD7C-8612-13AC-744D-939B0073D2FE}"/>
              </a:ext>
            </a:extLst>
          </p:cNvPr>
          <p:cNvSpPr txBox="1"/>
          <p:nvPr/>
        </p:nvSpPr>
        <p:spPr>
          <a:xfrm>
            <a:off x="228600" y="761572"/>
            <a:ext cx="395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Sparsity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8D6E-2D19-612A-422F-E114A266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1" y="1469458"/>
            <a:ext cx="4603489" cy="2985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E33FC-BBCB-5C49-0F68-F361DAE15D8F}"/>
              </a:ext>
            </a:extLst>
          </p:cNvPr>
          <p:cNvSpPr txBox="1"/>
          <p:nvPr/>
        </p:nvSpPr>
        <p:spPr>
          <a:xfrm>
            <a:off x="460935" y="463649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I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tx2"/>
                </a:solidFill>
              </a:rPr>
              <a:t>like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00B050"/>
                </a:solidFill>
              </a:rPr>
              <a:t>ECE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3737"/>
                </a:solidFill>
              </a:rPr>
              <a:t>Seminar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B2D3A-7CFB-400C-6460-664E9E194B13}"/>
              </a:ext>
            </a:extLst>
          </p:cNvPr>
          <p:cNvSpPr txBox="1"/>
          <p:nvPr/>
        </p:nvSpPr>
        <p:spPr>
          <a:xfrm>
            <a:off x="311150" y="5568950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Self-Attention have many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weak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connections that contributes very little to the final output of the feature aggregation!!</a:t>
            </a:r>
          </a:p>
        </p:txBody>
      </p:sp>
    </p:spTree>
    <p:extLst>
      <p:ext uri="{BB962C8B-B14F-4D97-AF65-F5344CB8AC3E}">
        <p14:creationId xmlns:p14="http://schemas.microsoft.com/office/powerpoint/2010/main" val="335923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41089-41E1-EFC3-85B4-8469D55F0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68A402C-94A6-FFF7-32C4-1472B9D3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1970808"/>
            <a:ext cx="7689851" cy="3492152"/>
          </a:xfrm>
          <a:prstGeom prst="rect">
            <a:avLst/>
          </a:prstGeom>
        </p:spPr>
      </p:pic>
      <p:pic>
        <p:nvPicPr>
          <p:cNvPr id="7" name="Picture 6" descr="BauerUH_secondary white.eps">
            <a:extLst>
              <a:ext uri="{FF2B5EF4-FFF2-40B4-BE49-F238E27FC236}">
                <a16:creationId xmlns:a16="http://schemas.microsoft.com/office/drawing/2014/main" id="{63F2BC3B-D32F-27BD-6624-9510438ED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20F96-1AFF-C662-C244-CD18E4AE1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1132DF-66EB-C90D-C8FD-C88E5F33EBDC}"/>
              </a:ext>
            </a:extLst>
          </p:cNvPr>
          <p:cNvSpPr txBox="1">
            <a:spLocks/>
          </p:cNvSpPr>
          <p:nvPr/>
        </p:nvSpPr>
        <p:spPr>
          <a:xfrm>
            <a:off x="0" y="699172"/>
            <a:ext cx="9251950" cy="1001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Only very few attentions have weight value larger than 0.005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Model can achieve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on-par accuracy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while running on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pruned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sparse attention graph, which much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reduced memory and computation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</a:pPr>
            <a:endParaRPr lang="en-US" altLang="zh-CN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ADCA8-9013-A21B-FC43-09A17E3777E6}"/>
              </a:ext>
            </a:extLst>
          </p:cNvPr>
          <p:cNvSpPr txBox="1"/>
          <p:nvPr/>
        </p:nvSpPr>
        <p:spPr>
          <a:xfrm>
            <a:off x="311150" y="5568950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Self-Attention have many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weak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connections that contributes very little to the final output of the feature aggregation!!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6F1B768-08E0-5103-5FD8-75C3878B0496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Opportunity: Dynamic Sparsity in Attention Graphs</a:t>
            </a:r>
          </a:p>
        </p:txBody>
      </p:sp>
    </p:spTree>
    <p:extLst>
      <p:ext uri="{BB962C8B-B14F-4D97-AF65-F5344CB8AC3E}">
        <p14:creationId xmlns:p14="http://schemas.microsoft.com/office/powerpoint/2010/main" val="174231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24786-25DC-BBA1-E725-20FDDD689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F176658-6408-D459-E062-5C691BA6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2034240"/>
            <a:ext cx="6076950" cy="4235279"/>
          </a:xfrm>
          <a:prstGeom prst="rect">
            <a:avLst/>
          </a:prstGeom>
        </p:spPr>
      </p:pic>
      <p:pic>
        <p:nvPicPr>
          <p:cNvPr id="7" name="Picture 6" descr="BauerUH_secondary white.eps">
            <a:extLst>
              <a:ext uri="{FF2B5EF4-FFF2-40B4-BE49-F238E27FC236}">
                <a16:creationId xmlns:a16="http://schemas.microsoft.com/office/drawing/2014/main" id="{17F944A7-AD2C-147A-E80D-DE522A882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8AC19-2D5C-C4E4-89AA-396498DDB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483420-1866-EB46-44EC-DD229ECAB2D4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Challenges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078DD9-0F67-9F9E-DD0C-B5F1EBAF4054}"/>
              </a:ext>
            </a:extLst>
          </p:cNvPr>
          <p:cNvSpPr txBox="1">
            <a:spLocks/>
          </p:cNvSpPr>
          <p:nvPr/>
        </p:nvSpPr>
        <p:spPr>
          <a:xfrm>
            <a:off x="488950" y="798818"/>
            <a:ext cx="7937500" cy="1150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to locate weak attention connection?</a:t>
            </a:r>
          </a:p>
          <a:p>
            <a:pPr fontAlgn="base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Clr>
                <a:srgbClr val="00007D"/>
              </a:buClr>
              <a:buSzPct val="100000"/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(Compute A, Take A as a reference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compare and select only important ones.)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EB25D-B52E-A92B-642D-A751EE668591}"/>
              </a:ext>
            </a:extLst>
          </p:cNvPr>
          <p:cNvSpPr txBox="1"/>
          <p:nvPr/>
        </p:nvSpPr>
        <p:spPr>
          <a:xfrm>
            <a:off x="6102350" y="4619231"/>
            <a:ext cx="255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Requires computing the complete attention matrix!!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3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EC598-FB5E-36C6-0745-53FBE38C5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>
            <a:extLst>
              <a:ext uri="{FF2B5EF4-FFF2-40B4-BE49-F238E27FC236}">
                <a16:creationId xmlns:a16="http://schemas.microsoft.com/office/drawing/2014/main" id="{5016442A-2371-8BCA-83CD-4723EFDBF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B715E4-E708-5A96-1978-C59B9837A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0F08728-5A55-9F90-D06E-EDDDE6B04AF4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Challenges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8CFE09-716F-B545-51A2-4310C6AEF336}"/>
              </a:ext>
            </a:extLst>
          </p:cNvPr>
          <p:cNvSpPr txBox="1">
            <a:spLocks/>
          </p:cNvSpPr>
          <p:nvPr/>
        </p:nvSpPr>
        <p:spPr>
          <a:xfrm>
            <a:off x="488950" y="798818"/>
            <a:ext cx="7937500" cy="1150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about introducing the sparsity before </a:t>
            </a:r>
            <a:r>
              <a:rPr lang="en-US" altLang="zh-CN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 * K’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 obtain most computation/ memory reduction? </a:t>
            </a:r>
          </a:p>
          <a:p>
            <a:pPr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(Detect and Omit)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2B046-D49E-DA0A-C767-906DB314A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88" y="2510998"/>
            <a:ext cx="7155738" cy="32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B2671-520B-382E-10C3-2E804E923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uerUH_secondary white.eps">
            <a:extLst>
              <a:ext uri="{FF2B5EF4-FFF2-40B4-BE49-F238E27FC236}">
                <a16:creationId xmlns:a16="http://schemas.microsoft.com/office/drawing/2014/main" id="{731A30A8-6B82-46B5-9500-68AD1C267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26" y="5875819"/>
            <a:ext cx="1308100" cy="59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09CE5-EAFF-4B5E-5435-BA49A4BE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75" y="5875601"/>
            <a:ext cx="1511164" cy="4911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AE28259-B13D-CDA4-8E4A-1DAFD24D39A2}"/>
              </a:ext>
            </a:extLst>
          </p:cNvPr>
          <p:cNvSpPr>
            <a:spLocks noGrp="1"/>
          </p:cNvSpPr>
          <p:nvPr/>
        </p:nvSpPr>
        <p:spPr>
          <a:xfrm>
            <a:off x="82550" y="69851"/>
            <a:ext cx="8978900" cy="72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Challenges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76EF08-49C9-009B-1507-A686D3FBC47B}"/>
              </a:ext>
            </a:extLst>
          </p:cNvPr>
          <p:cNvSpPr txBox="1">
            <a:spLocks/>
          </p:cNvSpPr>
          <p:nvPr/>
        </p:nvSpPr>
        <p:spPr>
          <a:xfrm>
            <a:off x="488950" y="798818"/>
            <a:ext cx="7937500" cy="1150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about introducing the sparsity before </a:t>
            </a:r>
            <a:r>
              <a:rPr lang="en-US" altLang="zh-CN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 * K’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 obtain most computation/ memory reduction? </a:t>
            </a:r>
          </a:p>
          <a:p>
            <a:pPr fontAlgn="base">
              <a:lnSpc>
                <a:spcPts val="2400"/>
              </a:lnSpc>
              <a:spcAft>
                <a:spcPts val="1800"/>
              </a:spcAft>
              <a:buClr>
                <a:srgbClr val="00007D"/>
              </a:buClr>
              <a:buSzPct val="100000"/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(Detect and Omit)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35C30-C97C-EAE7-466E-49E479EFFAD4}"/>
              </a:ext>
            </a:extLst>
          </p:cNvPr>
          <p:cNvSpPr txBox="1"/>
          <p:nvPr/>
        </p:nvSpPr>
        <p:spPr>
          <a:xfrm>
            <a:off x="3162299" y="2254250"/>
            <a:ext cx="4055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It requires some detection method!!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Should be light-weight, accurate and hardware-efficient (trade-off)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7A85C-D9E7-EC2F-82ED-17B79D16A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3646"/>
            <a:ext cx="9144000" cy="172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3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989</Words>
  <Application>Microsoft Office PowerPoint</Application>
  <PresentationFormat>On-screen Show (4:3)</PresentationFormat>
  <Paragraphs>151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CMSSBX10</vt:lpstr>
      <vt:lpstr>Gill Sans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Default</dc:creator>
  <cp:lastModifiedBy>alan devkota</cp:lastModifiedBy>
  <cp:revision>24</cp:revision>
  <dcterms:created xsi:type="dcterms:W3CDTF">2014-03-25T18:01:38Z</dcterms:created>
  <dcterms:modified xsi:type="dcterms:W3CDTF">2024-02-16T01:57:27Z</dcterms:modified>
</cp:coreProperties>
</file>